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1"/>
  </p:sldMasterIdLst>
  <p:notesMasterIdLst>
    <p:notesMasterId r:id="rId6"/>
  </p:notesMasterIdLst>
  <p:sldIdLst>
    <p:sldId id="256" r:id="rId2"/>
    <p:sldId id="261" r:id="rId3"/>
    <p:sldId id="259" r:id="rId4"/>
    <p:sldId id="266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606" autoAdjust="0"/>
    <p:restoredTop sz="94163" autoAdjust="0"/>
  </p:normalViewPr>
  <p:slideViewPr>
    <p:cSldViewPr snapToGrid="0">
      <p:cViewPr varScale="1">
        <p:scale>
          <a:sx n="53" d="100"/>
          <a:sy n="53" d="100"/>
        </p:scale>
        <p:origin x="-28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DA5F9B-2E2C-4871-8CA9-28064C213AA9}" type="datetimeFigureOut">
              <a:rPr lang="en-IN" smtClean="0"/>
              <a:pPr/>
              <a:t>12-06-2017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A7F814-C2F5-4AA8-AEC4-C867D838570F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294806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</a:t>
            </a:r>
          </a:p>
          <a:p>
            <a:r>
              <a:rPr lang="en-IN" dirty="0"/>
              <a:t>Dear All ,</a:t>
            </a:r>
          </a:p>
          <a:p>
            <a:r>
              <a:rPr lang="en-IN" dirty="0"/>
              <a:t>Sometimes</a:t>
            </a:r>
            <a:r>
              <a:rPr lang="en-IN" baseline="0" dirty="0"/>
              <a:t> the preterm babies , especially who are sick may require the platelet and or the fresh frozen plasma transfusions . In this webinar we will learn about the details of the </a:t>
            </a:r>
            <a:r>
              <a:rPr lang="en-IN" baseline="0" dirty="0" smtClean="0"/>
              <a:t>Platelet </a:t>
            </a:r>
            <a:r>
              <a:rPr lang="en-IN" baseline="0" dirty="0"/>
              <a:t>and the FFP transfusion in preterm babies </a:t>
            </a:r>
          </a:p>
          <a:p>
            <a:r>
              <a:rPr lang="en-IN" baseline="0" dirty="0"/>
              <a:t> 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7F814-C2F5-4AA8-AEC4-C867D838570F}" type="slidenum">
              <a:rPr lang="en-IN" smtClean="0"/>
              <a:pPr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338313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2</a:t>
            </a:r>
          </a:p>
          <a:p>
            <a:endParaRPr lang="en-IN" dirty="0"/>
          </a:p>
          <a:p>
            <a:r>
              <a:rPr lang="en-IN" dirty="0"/>
              <a:t>Even though , the preterm babies require the platelet </a:t>
            </a:r>
            <a:r>
              <a:rPr lang="en-IN" dirty="0" smtClean="0"/>
              <a:t>transfusion </a:t>
            </a:r>
            <a:r>
              <a:rPr lang="en-IN" dirty="0"/>
              <a:t>less often than the packed cell transfusion, whenever they are required appropriate guidelines should always be followed . </a:t>
            </a:r>
          </a:p>
          <a:p>
            <a:r>
              <a:rPr lang="en-IN" dirty="0"/>
              <a:t>Here we will understand the guidelines</a:t>
            </a:r>
            <a:r>
              <a:rPr lang="en-IN" baseline="0" dirty="0"/>
              <a:t> </a:t>
            </a:r>
            <a:r>
              <a:rPr lang="en-IN" dirty="0"/>
              <a:t>to  be followed for </a:t>
            </a:r>
          </a:p>
          <a:p>
            <a:pPr marL="559308" lvl="1" indent="-177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IN" sz="2400" cap="none" dirty="0"/>
              <a:t>Platelet transfusion in preterm babies </a:t>
            </a:r>
          </a:p>
          <a:p>
            <a:pPr marL="559308" lvl="1" indent="-177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IN" sz="2400" cap="none" dirty="0" smtClean="0"/>
              <a:t>     </a:t>
            </a:r>
            <a:r>
              <a:rPr lang="en-IN" sz="2400" cap="none" dirty="0"/>
              <a:t>AND </a:t>
            </a:r>
          </a:p>
          <a:p>
            <a:pPr marL="266700" indent="-177800">
              <a:lnSpc>
                <a:spcPct val="100000"/>
              </a:lnSpc>
              <a:spcBef>
                <a:spcPts val="18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2800" dirty="0"/>
              <a:t>Procedure of giving the ;</a:t>
            </a:r>
          </a:p>
          <a:p>
            <a:pPr marL="559308" lvl="1" indent="-177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IN" sz="2400" dirty="0" smtClean="0"/>
              <a:t>Platelet </a:t>
            </a:r>
            <a:r>
              <a:rPr lang="en-IN" sz="2400" dirty="0"/>
              <a:t>transfusion in preterm babies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7F814-C2F5-4AA8-AEC4-C867D838570F}" type="slidenum">
              <a:rPr lang="en-IN" smtClean="0"/>
              <a:pPr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0463649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IN" b="1" dirty="0" smtClean="0"/>
              <a:t>SLIDE 3</a:t>
            </a:r>
          </a:p>
          <a:p>
            <a:r>
              <a:rPr lang="en-IN" dirty="0" smtClean="0"/>
              <a:t>So,  now let us see , when we</a:t>
            </a:r>
            <a:r>
              <a:rPr lang="en-IN" baseline="0" dirty="0" smtClean="0"/>
              <a:t> should transfuse the preterm babies with platelets ....</a:t>
            </a:r>
            <a:endParaRPr lang="en-IN" dirty="0" smtClean="0"/>
          </a:p>
          <a:p>
            <a:endParaRPr lang="en-IN" dirty="0" smtClean="0"/>
          </a:p>
          <a:p>
            <a:r>
              <a:rPr lang="en-IN" dirty="0" smtClean="0"/>
              <a:t>The table</a:t>
            </a:r>
            <a:r>
              <a:rPr lang="en-IN" baseline="0" dirty="0" smtClean="0"/>
              <a:t> in the slide describes the </a:t>
            </a:r>
            <a:r>
              <a:rPr lang="en-IN" dirty="0" smtClean="0"/>
              <a:t>guidelines for transfusing the platelets  in preterm babies</a:t>
            </a:r>
            <a:r>
              <a:rPr lang="en-IN" baseline="0" dirty="0" smtClean="0"/>
              <a:t> .</a:t>
            </a:r>
          </a:p>
          <a:p>
            <a:r>
              <a:rPr lang="en-IN" baseline="0" dirty="0" smtClean="0"/>
              <a:t>Now.. Let us understand how one can follow these guidelines ,.....To appropriately follow the guidelines , one needs to determine if there is any bleeding associated with low platelet counts by a detailed examination </a:t>
            </a:r>
          </a:p>
          <a:p>
            <a:pPr marL="0" indent="0">
              <a:buFont typeface="Arial" pitchFamily="34" charset="0"/>
              <a:buChar char="•"/>
            </a:pPr>
            <a:r>
              <a:rPr lang="en-IN" baseline="0" dirty="0" smtClean="0"/>
              <a:t>The preterm who are bleeding , have to be transfused when the platelet counts are less than 50000.</a:t>
            </a:r>
          </a:p>
          <a:p>
            <a:pPr marL="0" indent="0">
              <a:buFont typeface="Arial" pitchFamily="34" charset="0"/>
              <a:buChar char="•"/>
            </a:pPr>
            <a:r>
              <a:rPr lang="en-IN" baseline="0" dirty="0" smtClean="0"/>
              <a:t>However , if the baby has a major bleeding or is planned to go for surgery , it is advisable to transfuse if the levels are less than 1 lack </a:t>
            </a:r>
          </a:p>
          <a:p>
            <a:pPr marL="0" indent="0">
              <a:buFont typeface="Arial" pitchFamily="34" charset="0"/>
              <a:buChar char="•"/>
            </a:pPr>
            <a:r>
              <a:rPr lang="en-IN" baseline="0" dirty="0" smtClean="0"/>
              <a:t>The preterm who do not have any bleeding  only need platelet transfusion , when their platelet counts are less than 20000.</a:t>
            </a:r>
          </a:p>
          <a:p>
            <a:pPr marL="0" indent="0">
              <a:buNone/>
            </a:pPr>
            <a:endParaRPr lang="en-IN" baseline="0" dirty="0" smtClean="0"/>
          </a:p>
          <a:p>
            <a:pPr marL="0" indent="0">
              <a:buNone/>
            </a:pPr>
            <a:r>
              <a:rPr lang="en-IN" baseline="0" dirty="0" smtClean="0"/>
              <a:t>As , you can see that the platelet count levels and the presence of bleeding decide the transfusion on the babies , both these should be done very carefully </a:t>
            </a:r>
          </a:p>
          <a:p>
            <a:pPr marL="0" indent="0">
              <a:buNone/>
            </a:pPr>
            <a:endParaRPr lang="en-IN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7F814-C2F5-4AA8-AEC4-C867D838570F}" type="slidenum">
              <a:rPr lang="en-IN" smtClean="0"/>
              <a:pPr/>
              <a:t>3</a:t>
            </a:fld>
            <a:endParaRPr lang="en-I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Now , once we know when to give platelets to the preterm babies , let us now understand some important</a:t>
            </a:r>
            <a:r>
              <a:rPr lang="en-US" baseline="0" dirty="0" smtClean="0"/>
              <a:t> considerations during the platelet transfusion </a:t>
            </a:r>
          </a:p>
          <a:p>
            <a:pPr marL="396875" indent="-274638">
              <a:buFont typeface="Wingdings" pitchFamily="2" charset="2"/>
              <a:buChar char="§"/>
            </a:pPr>
            <a:r>
              <a:rPr lang="en-IN" sz="1200" dirty="0" smtClean="0"/>
              <a:t>The platelet concentrates should be given at 10ml per kg </a:t>
            </a:r>
          </a:p>
          <a:p>
            <a:pPr marL="396875" indent="-274638">
              <a:buFont typeface="Wingdings" pitchFamily="2" charset="2"/>
              <a:buChar char="§"/>
            </a:pPr>
            <a:r>
              <a:rPr lang="en-IN" sz="1200" dirty="0" smtClean="0"/>
              <a:t> It</a:t>
            </a:r>
            <a:r>
              <a:rPr lang="en-IN" sz="1200" baseline="0" dirty="0" smtClean="0"/>
              <a:t> is very important to </a:t>
            </a:r>
            <a:r>
              <a:rPr lang="en-IN" sz="1200" dirty="0" smtClean="0"/>
              <a:t>transfuse the platelets</a:t>
            </a:r>
            <a:r>
              <a:rPr lang="en-IN" sz="1200" baseline="0" dirty="0" smtClean="0"/>
              <a:t> </a:t>
            </a:r>
            <a:r>
              <a:rPr lang="en-IN" sz="1200" dirty="0" smtClean="0"/>
              <a:t> immediately  as soon as it is received from the blood bank</a:t>
            </a:r>
          </a:p>
          <a:p>
            <a:pPr marL="396875" indent="-274638">
              <a:buFont typeface="Wingdings" pitchFamily="2" charset="2"/>
              <a:buChar char="§"/>
            </a:pPr>
            <a:r>
              <a:rPr lang="en-IN" sz="1200" dirty="0" smtClean="0"/>
              <a:t> The rate of administration of</a:t>
            </a:r>
            <a:r>
              <a:rPr lang="en-IN" sz="1200" baseline="0" dirty="0" smtClean="0"/>
              <a:t> </a:t>
            </a:r>
            <a:r>
              <a:rPr lang="en-IN" sz="1200" dirty="0" smtClean="0"/>
              <a:t>platelet transfusion should be fast</a:t>
            </a:r>
            <a:r>
              <a:rPr lang="en-IN" sz="1200" baseline="0" dirty="0" smtClean="0"/>
              <a:t> , and should be over </a:t>
            </a:r>
            <a:r>
              <a:rPr lang="en-IN" sz="1200" dirty="0" smtClean="0"/>
              <a:t> over 30 minutes </a:t>
            </a:r>
          </a:p>
          <a:p>
            <a:pPr marL="396875" indent="-274638">
              <a:buFont typeface="Wingdings" pitchFamily="2" charset="2"/>
              <a:buChar char="§"/>
            </a:pPr>
            <a:r>
              <a:rPr lang="en-IN" sz="1200" dirty="0" smtClean="0"/>
              <a:t>The baby may continue to feed during the  transfusion </a:t>
            </a:r>
          </a:p>
          <a:p>
            <a:pPr marL="396875" indent="-274638">
              <a:buFont typeface="Wingdings" pitchFamily="2" charset="2"/>
              <a:buChar char="§"/>
            </a:pPr>
            <a:r>
              <a:rPr lang="en-IN" sz="1200" dirty="0" smtClean="0"/>
              <a:t>The  maintenance of the IV fluid may be discontinued during the platelet transfusion, which can be restarted after the completion of the transfusion 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7F814-C2F5-4AA8-AEC4-C867D838570F}" type="slidenum">
              <a:rPr lang="en-IN" smtClean="0"/>
              <a:pPr/>
              <a:t>4</a:t>
            </a:fld>
            <a:endParaRPr lang="en-I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2469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23375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10064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85860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76479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10993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4604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73007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57291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50032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04242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12-Jun-17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19729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4558" y="1295400"/>
            <a:ext cx="7543800" cy="1764792"/>
          </a:xfrm>
        </p:spPr>
        <p:txBody>
          <a:bodyPr>
            <a:normAutofit/>
          </a:bodyPr>
          <a:lstStyle/>
          <a:p>
            <a:r>
              <a:rPr lang="en-IN" sz="5400" dirty="0"/>
              <a:t>Transfusion of Platelets  </a:t>
            </a:r>
            <a:r>
              <a:rPr lang="en-IN" sz="5400" dirty="0" smtClean="0"/>
              <a:t>in </a:t>
            </a:r>
            <a:r>
              <a:rPr lang="en-IN" sz="5400" dirty="0"/>
              <a:t>preterm babies 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724762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768" y="584013"/>
            <a:ext cx="7519386" cy="960117"/>
          </a:xfrm>
        </p:spPr>
        <p:txBody>
          <a:bodyPr/>
          <a:lstStyle/>
          <a:p>
            <a:r>
              <a:rPr lang="en-IN" dirty="0">
                <a:solidFill>
                  <a:srgbClr val="C00000"/>
                </a:solidFill>
              </a:rPr>
              <a:t>Learning Objectives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7767" y="1813559"/>
            <a:ext cx="7519386" cy="4048663"/>
          </a:xfrm>
        </p:spPr>
        <p:txBody>
          <a:bodyPr>
            <a:normAutofit/>
          </a:bodyPr>
          <a:lstStyle/>
          <a:p>
            <a:pPr marL="266700" indent="-177800">
              <a:lnSpc>
                <a:spcPct val="100000"/>
              </a:lnSpc>
              <a:spcBef>
                <a:spcPts val="18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2800" cap="none" dirty="0"/>
              <a:t>Understand the guidelines to be followed </a:t>
            </a:r>
            <a:r>
              <a:rPr lang="en-IN" sz="2800" cap="none" dirty="0" smtClean="0"/>
              <a:t>for </a:t>
            </a:r>
            <a:r>
              <a:rPr lang="en-IN" sz="2800" dirty="0" smtClean="0"/>
              <a:t>platelet </a:t>
            </a:r>
            <a:r>
              <a:rPr lang="en-IN" sz="2800" dirty="0"/>
              <a:t>transfusion in preterm babies </a:t>
            </a:r>
          </a:p>
          <a:p>
            <a:pPr marL="559308" lvl="1" indent="-177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IN" sz="2400" cap="none" dirty="0"/>
          </a:p>
          <a:p>
            <a:pPr marL="266700" indent="-177800">
              <a:lnSpc>
                <a:spcPct val="100000"/>
              </a:lnSpc>
              <a:spcBef>
                <a:spcPts val="18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2800" dirty="0"/>
              <a:t>Procedure of </a:t>
            </a:r>
            <a:r>
              <a:rPr lang="en-IN" sz="2800" dirty="0" smtClean="0"/>
              <a:t>giving  platelet </a:t>
            </a:r>
            <a:r>
              <a:rPr lang="en-IN" sz="2800" dirty="0"/>
              <a:t>transfusion in preterm babies </a:t>
            </a:r>
          </a:p>
          <a:p>
            <a:pPr marL="559308" lvl="1" indent="-177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IN" sz="2400" cap="none" dirty="0"/>
          </a:p>
        </p:txBody>
      </p:sp>
    </p:spTree>
    <p:extLst>
      <p:ext uri="{BB962C8B-B14F-4D97-AF65-F5344CB8AC3E}">
        <p14:creationId xmlns:p14="http://schemas.microsoft.com/office/powerpoint/2010/main" xmlns="" val="3543403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295" y="359438"/>
            <a:ext cx="8093065" cy="934238"/>
          </a:xfrm>
        </p:spPr>
        <p:txBody>
          <a:bodyPr>
            <a:normAutofit/>
          </a:bodyPr>
          <a:lstStyle/>
          <a:p>
            <a:r>
              <a:rPr lang="en-IN" dirty="0">
                <a:solidFill>
                  <a:srgbClr val="C00000"/>
                </a:solidFill>
              </a:rPr>
              <a:t>Platelet transfusion Guidelines 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082501268"/>
              </p:ext>
            </p:extLst>
          </p:nvPr>
        </p:nvGraphicFramePr>
        <p:xfrm>
          <a:off x="561315" y="1484768"/>
          <a:ext cx="8157172" cy="4337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1008">
                  <a:extLst>
                    <a:ext uri="{9D8B030D-6E8A-4147-A177-3AD203B41FA5}">
                      <a16:colId xmlns="" xmlns:a16="http://schemas.microsoft.com/office/drawing/2014/main" val="1615470074"/>
                    </a:ext>
                  </a:extLst>
                </a:gridCol>
                <a:gridCol w="6246164">
                  <a:extLst>
                    <a:ext uri="{9D8B030D-6E8A-4147-A177-3AD203B41FA5}">
                      <a16:colId xmlns="" xmlns:a16="http://schemas.microsoft.com/office/drawing/2014/main" val="1114299581"/>
                    </a:ext>
                  </a:extLst>
                </a:gridCol>
              </a:tblGrid>
              <a:tr h="757555">
                <a:tc>
                  <a:txBody>
                    <a:bodyPr/>
                    <a:lstStyle/>
                    <a:p>
                      <a:r>
                        <a:rPr lang="en-IN" sz="2000" dirty="0"/>
                        <a:t>Platelet</a:t>
                      </a:r>
                      <a:r>
                        <a:rPr lang="en-IN" sz="2000" baseline="0" dirty="0"/>
                        <a:t> Count </a:t>
                      </a:r>
                      <a:endParaRPr lang="en-IN" sz="20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N" sz="2000" dirty="0"/>
                        <a:t>Indication for platelet transfusion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34913720"/>
                  </a:ext>
                </a:extLst>
              </a:tr>
              <a:tr h="485100">
                <a:tc>
                  <a:txBody>
                    <a:bodyPr/>
                    <a:lstStyle/>
                    <a:p>
                      <a:r>
                        <a:rPr lang="en-IN" sz="1800" dirty="0"/>
                        <a:t>&lt;</a:t>
                      </a:r>
                      <a:r>
                        <a:rPr lang="en-IN" sz="1800" dirty="0" smtClean="0"/>
                        <a:t>20000</a:t>
                      </a:r>
                      <a:endParaRPr lang="en-IN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dirty="0"/>
                        <a:t>Neonates with no bleeding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85925533"/>
                  </a:ext>
                </a:extLst>
              </a:tr>
              <a:tr h="2018748">
                <a:tc>
                  <a:txBody>
                    <a:bodyPr/>
                    <a:lstStyle/>
                    <a:p>
                      <a:r>
                        <a:rPr lang="en-IN" sz="1800" dirty="0"/>
                        <a:t>&lt;50000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dirty="0"/>
                        <a:t>Neonates</a:t>
                      </a:r>
                      <a:r>
                        <a:rPr lang="en-IN" sz="1800" baseline="0" dirty="0"/>
                        <a:t> with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IN" sz="1800" baseline="0" dirty="0"/>
                        <a:t>Bleeding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IN" sz="1800" baseline="0" dirty="0"/>
                        <a:t>Current coagulopathy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IN" sz="1800" baseline="0" dirty="0"/>
                        <a:t>Before surgery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IN" sz="1800" baseline="0" dirty="0"/>
                        <a:t>Neonates with NAIT (Neonatal </a:t>
                      </a:r>
                      <a:r>
                        <a:rPr lang="en-IN" sz="1800" baseline="0" dirty="0" err="1"/>
                        <a:t>alloimmune</a:t>
                      </a:r>
                      <a:r>
                        <a:rPr lang="en-IN" sz="1800" baseline="0" dirty="0"/>
                        <a:t> thrombocytopenia) if previous sibling has ICH (Intracranial haemorrhage)</a:t>
                      </a:r>
                      <a:endParaRPr lang="en-IN" sz="18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52748412"/>
                  </a:ext>
                </a:extLst>
              </a:tr>
              <a:tr h="1076526">
                <a:tc>
                  <a:txBody>
                    <a:bodyPr/>
                    <a:lstStyle/>
                    <a:p>
                      <a:r>
                        <a:rPr lang="en-IN" sz="1800" dirty="0"/>
                        <a:t>&lt;100000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dirty="0"/>
                        <a:t>Neonates with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IN" sz="1800" dirty="0"/>
                        <a:t>Major Bleeding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IN" sz="1800" dirty="0"/>
                        <a:t>Before major surgery (e.g. Neurosurgery)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8647734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75987" y="5859900"/>
            <a:ext cx="7345679" cy="30777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IN" sz="1400" dirty="0"/>
              <a:t>Adapted from British Society of Haematology ; Guideline for transfusion in infants . 2016  </a:t>
            </a:r>
          </a:p>
        </p:txBody>
      </p:sp>
    </p:spTree>
    <p:extLst>
      <p:ext uri="{BB962C8B-B14F-4D97-AF65-F5344CB8AC3E}">
        <p14:creationId xmlns:p14="http://schemas.microsoft.com/office/powerpoint/2010/main" xmlns="" val="4087756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1069756"/>
          </a:xfrm>
        </p:spPr>
        <p:txBody>
          <a:bodyPr>
            <a:normAutofit fontScale="90000"/>
          </a:bodyPr>
          <a:lstStyle/>
          <a:p>
            <a:pPr algn="ctr"/>
            <a:r>
              <a:rPr lang="en-IN" sz="4400" dirty="0" smtClean="0"/>
              <a:t>Other considerations during Platelet transfusions </a:t>
            </a:r>
            <a:endParaRPr lang="en-IN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845734"/>
            <a:ext cx="8132617" cy="4023360"/>
          </a:xfrm>
        </p:spPr>
        <p:txBody>
          <a:bodyPr>
            <a:normAutofit fontScale="92500"/>
          </a:bodyPr>
          <a:lstStyle/>
          <a:p>
            <a:pPr marL="396875" indent="-274638">
              <a:buFont typeface="Wingdings" pitchFamily="2" charset="2"/>
              <a:buChar char="§"/>
            </a:pPr>
            <a:r>
              <a:rPr lang="en-IN" sz="2800" dirty="0" smtClean="0"/>
              <a:t>Cross matching : Not needed unless it is a refractory case</a:t>
            </a:r>
          </a:p>
          <a:p>
            <a:pPr marL="396875" indent="-274638">
              <a:buFont typeface="Wingdings" pitchFamily="2" charset="2"/>
              <a:buChar char="§"/>
            </a:pPr>
            <a:r>
              <a:rPr lang="en-IN" sz="2800" dirty="0" smtClean="0"/>
              <a:t>Dose  : 10ml per kg </a:t>
            </a:r>
            <a:endParaRPr lang="en-IN" sz="2800" dirty="0"/>
          </a:p>
          <a:p>
            <a:pPr marL="396875" indent="-274638">
              <a:buFont typeface="Wingdings" pitchFamily="2" charset="2"/>
              <a:buChar char="§"/>
            </a:pPr>
            <a:r>
              <a:rPr lang="en-IN" sz="2800" dirty="0" smtClean="0"/>
              <a:t>Time :  As soon as it is received as the half life is short</a:t>
            </a:r>
          </a:p>
          <a:p>
            <a:pPr marL="396875" indent="-274638">
              <a:buFont typeface="Wingdings" pitchFamily="2" charset="2"/>
              <a:buChar char="§"/>
            </a:pPr>
            <a:r>
              <a:rPr lang="en-IN" sz="2800" dirty="0" smtClean="0"/>
              <a:t>Duration : Over 30 minutes </a:t>
            </a:r>
          </a:p>
          <a:p>
            <a:pPr marL="396875" indent="-274638">
              <a:buFont typeface="Wingdings" pitchFamily="2" charset="2"/>
              <a:buChar char="§"/>
            </a:pPr>
            <a:r>
              <a:rPr lang="en-IN" sz="2800" dirty="0" smtClean="0"/>
              <a:t>Note :</a:t>
            </a:r>
          </a:p>
          <a:p>
            <a:pPr marL="689483" lvl="1" indent="-274638">
              <a:buFont typeface="Wingdings" pitchFamily="2" charset="2"/>
              <a:buChar char="§"/>
            </a:pPr>
            <a:r>
              <a:rPr lang="en-IN" sz="2600" dirty="0" smtClean="0"/>
              <a:t>Feeds may continue </a:t>
            </a:r>
          </a:p>
          <a:p>
            <a:pPr marL="689483" lvl="1" indent="-274638">
              <a:buFont typeface="Wingdings" pitchFamily="2" charset="2"/>
              <a:buChar char="§"/>
            </a:pPr>
            <a:r>
              <a:rPr lang="en-IN" sz="2600" dirty="0" smtClean="0"/>
              <a:t>Strict  asepsis to be maintained </a:t>
            </a:r>
          </a:p>
          <a:p>
            <a:pPr marL="689483" lvl="1" indent="-274638">
              <a:buFont typeface="Wingdings" pitchFamily="2" charset="2"/>
              <a:buChar char="§"/>
            </a:pPr>
            <a:r>
              <a:rPr lang="en-IN" sz="2600" dirty="0" smtClean="0"/>
              <a:t>Maintenance IV fluid  may be withheld in stable babies  </a:t>
            </a:r>
            <a:endParaRPr lang="en-IN" sz="2600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103431971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317</TotalTime>
  <Words>542</Words>
  <Application>Microsoft Macintosh PowerPoint</Application>
  <PresentationFormat>On-screen Show (4:3)</PresentationFormat>
  <Paragraphs>62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Retrospect</vt:lpstr>
      <vt:lpstr>Transfusion of Platelets  in preterm babies </vt:lpstr>
      <vt:lpstr>Learning Objectives </vt:lpstr>
      <vt:lpstr>Platelet transfusion Guidelines </vt:lpstr>
      <vt:lpstr>Other considerations during Platelet transfusions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Transfusion of Blood and components in preterm babies</dc:title>
  <dc:creator>ASHISH JAIN</dc:creator>
  <cp:lastModifiedBy>Designo</cp:lastModifiedBy>
  <cp:revision>27</cp:revision>
  <dcterms:created xsi:type="dcterms:W3CDTF">2016-10-29T08:37:46Z</dcterms:created>
  <dcterms:modified xsi:type="dcterms:W3CDTF">2017-06-12T12:34:08Z</dcterms:modified>
</cp:coreProperties>
</file>